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sldIdLst>
    <p:sldId id="263" r:id="rId2"/>
    <p:sldId id="348" r:id="rId3"/>
    <p:sldId id="341" r:id="rId4"/>
    <p:sldId id="342" r:id="rId5"/>
    <p:sldId id="347" r:id="rId6"/>
    <p:sldId id="349" r:id="rId7"/>
    <p:sldId id="340" r:id="rId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500"/>
    <a:srgbClr val="088E18"/>
    <a:srgbClr val="220FB1"/>
    <a:srgbClr val="D9D9A1"/>
    <a:srgbClr val="D2D1A7"/>
    <a:srgbClr val="876429"/>
    <a:srgbClr val="F26522"/>
    <a:srgbClr val="FF4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9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97F0C-5600-4E51-AFA2-926859C0B40D}" type="datetimeFigureOut">
              <a:rPr lang="en-ZA" smtClean="0"/>
              <a:t>2020/05/01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02EDC-0BE1-4820-B591-570EC25993C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3560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02EDC-0BE1-4820-B591-570EC25993C5}" type="slidenum">
              <a:rPr lang="en-ZA" smtClean="0">
                <a:solidFill>
                  <a:prstClr val="black"/>
                </a:solidFill>
              </a:rPr>
              <a:pPr/>
              <a:t>1</a:t>
            </a:fld>
            <a:endParaRPr lang="en-ZA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906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F26500"/>
                </a:solidFill>
                <a:latin typeface="Gill Sans MT" panose="020B0502020104020203" pitchFamily="34" charset="0"/>
              </a:rPr>
              <a:t>Click to edit Master title style</a:t>
            </a:r>
            <a:endParaRPr lang="en-ZA" sz="3200" b="1" dirty="0">
              <a:solidFill>
                <a:srgbClr val="F26500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9178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23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28650" y="6356350"/>
            <a:ext cx="6577693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413170" y="6356351"/>
            <a:ext cx="1102179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34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28650" y="6356350"/>
            <a:ext cx="6577693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413170" y="6356351"/>
            <a:ext cx="1102179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9" t="57807" r="2606" b="27373"/>
          <a:stretch/>
        </p:blipFill>
        <p:spPr>
          <a:xfrm>
            <a:off x="5512095" y="5787794"/>
            <a:ext cx="3003254" cy="513312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F26500"/>
                </a:solidFill>
                <a:latin typeface="Gill Sans MT" panose="020B0502020104020203" pitchFamily="34" charset="0"/>
              </a:rPr>
              <a:t>Click to edit Master title style</a:t>
            </a:r>
            <a:endParaRPr lang="en-ZA" sz="3200" b="1" dirty="0">
              <a:solidFill>
                <a:srgbClr val="F26500"/>
              </a:solidFill>
              <a:latin typeface="Gill Sans MT" panose="020B0502020104020203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9178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43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rgbClr val="F26500"/>
                </a:solidFill>
                <a:latin typeface="Gill Sans MT" panose="020B0502020104020203" pitchFamily="34" charset="0"/>
              </a:rPr>
              <a:t>Click to edit Master title style</a:t>
            </a:r>
            <a:endParaRPr lang="en-ZA" sz="3200" b="1" dirty="0">
              <a:solidFill>
                <a:srgbClr val="F26500"/>
              </a:solidFill>
              <a:latin typeface="Gill Sans MT" panose="020B0502020104020203" pitchFamily="34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9178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Click to edit Master text styles</a:t>
            </a:r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628650" y="6356350"/>
            <a:ext cx="6577693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413170" y="6356351"/>
            <a:ext cx="1102179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Content Placeholder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9" t="57807" r="2606" b="27373"/>
          <a:stretch/>
        </p:blipFill>
        <p:spPr>
          <a:xfrm>
            <a:off x="5512095" y="5787794"/>
            <a:ext cx="3003254" cy="51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29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43746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63319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54623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617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9793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30637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31041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ZA"/>
              <a:t>SECRET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E40FEAE8-3F87-4A99-BAF2-EE59B96B6E7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167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28650" y="6356350"/>
            <a:ext cx="6577693" cy="365125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413170" y="6356351"/>
            <a:ext cx="1102179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33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2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435" y="824231"/>
            <a:ext cx="8243047" cy="2739240"/>
          </a:xfrm>
        </p:spPr>
        <p:txBody>
          <a:bodyPr anchor="t">
            <a:noAutofit/>
          </a:bodyPr>
          <a:lstStyle/>
          <a:p>
            <a:pPr algn="ctr"/>
            <a:r>
              <a:rPr lang="en-ZA" sz="4400" dirty="0">
                <a:solidFill>
                  <a:srgbClr val="F26522"/>
                </a:solidFill>
                <a:cs typeface="Arial" panose="020B0604020202020204" pitchFamily="34" charset="0"/>
              </a:rPr>
              <a:t>TOURISM RELIEF FUND</a:t>
            </a:r>
            <a:br>
              <a:rPr lang="en-ZA" sz="4400" dirty="0">
                <a:solidFill>
                  <a:srgbClr val="F26522"/>
                </a:solidFill>
                <a:cs typeface="Arial" panose="020B0604020202020204" pitchFamily="34" charset="0"/>
              </a:rPr>
            </a:br>
            <a:r>
              <a:rPr lang="en-ZA" sz="4400" dirty="0">
                <a:solidFill>
                  <a:srgbClr val="F26522"/>
                </a:solidFill>
                <a:cs typeface="Arial" panose="020B0604020202020204" pitchFamily="34" charset="0"/>
              </a:rPr>
              <a:t/>
            </a:r>
            <a:br>
              <a:rPr lang="en-ZA" sz="4400" dirty="0">
                <a:solidFill>
                  <a:srgbClr val="F26522"/>
                </a:solidFill>
                <a:cs typeface="Arial" panose="020B0604020202020204" pitchFamily="34" charset="0"/>
              </a:rPr>
            </a:br>
            <a:r>
              <a:rPr lang="en-ZA" sz="4400" dirty="0" smtClean="0">
                <a:solidFill>
                  <a:srgbClr val="F26522"/>
                </a:solidFill>
                <a:cs typeface="Arial" panose="020B0604020202020204" pitchFamily="34" charset="0"/>
              </a:rPr>
              <a:t>NEDLAC </a:t>
            </a:r>
            <a:br>
              <a:rPr lang="en-ZA" sz="4400" dirty="0" smtClean="0">
                <a:solidFill>
                  <a:srgbClr val="F26522"/>
                </a:solidFill>
                <a:cs typeface="Arial" panose="020B0604020202020204" pitchFamily="34" charset="0"/>
              </a:rPr>
            </a:br>
            <a:r>
              <a:rPr lang="en-ZA" sz="4400" dirty="0" smtClean="0">
                <a:solidFill>
                  <a:srgbClr val="F26522"/>
                </a:solidFill>
                <a:cs typeface="Arial" panose="020B0604020202020204" pitchFamily="34" charset="0"/>
              </a:rPr>
              <a:t>01 MAY 2020</a:t>
            </a:r>
            <a:endParaRPr lang="en-ZA" sz="4400" b="1" dirty="0">
              <a:solidFill>
                <a:srgbClr val="F2652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60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05B29280-245F-4A02-95CF-EF33FB747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DF3F959-019D-4BF3-8A28-F60BAECE8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2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E1DBDF1C-FDEB-4A18-8F64-BB2604A30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6524"/>
            <a:ext cx="7886700" cy="618547"/>
          </a:xfrm>
        </p:spPr>
        <p:txBody>
          <a:bodyPr/>
          <a:lstStyle/>
          <a:p>
            <a:pPr algn="ctr"/>
            <a:r>
              <a:rPr lang="en-US" dirty="0"/>
              <a:t>TOURISM RELIEF FUND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10ED65C1-EEB5-4DD7-AAE7-4A6DE3C50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755071"/>
            <a:ext cx="8113568" cy="541020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Once-off grant for </a:t>
            </a:r>
            <a:r>
              <a:rPr lang="en-US" dirty="0" err="1"/>
              <a:t>SMMEs</a:t>
            </a:r>
            <a:r>
              <a:rPr lang="en-US" dirty="0"/>
              <a:t> to mitigate COVID-19 impact.</a:t>
            </a:r>
          </a:p>
          <a:p>
            <a:pPr algn="just"/>
            <a:r>
              <a:rPr lang="en-US" dirty="0" smtClean="0"/>
              <a:t>R200m </a:t>
            </a:r>
            <a:r>
              <a:rPr lang="en-US" smtClean="0"/>
              <a:t>relief fund c</a:t>
            </a:r>
            <a:r>
              <a:rPr lang="en-US" smtClean="0"/>
              <a:t>apped </a:t>
            </a:r>
            <a:r>
              <a:rPr lang="en-US" dirty="0"/>
              <a:t>at R50 000 per entity</a:t>
            </a:r>
          </a:p>
          <a:p>
            <a:pPr algn="just"/>
            <a:r>
              <a:rPr lang="en-US" dirty="0"/>
              <a:t>Restricted use: fixed costs, operational costs, supplies and other pressure cost items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accent2"/>
                </a:solidFill>
                <a:ea typeface="+mj-ea"/>
                <a:cs typeface="+mj-cs"/>
              </a:rPr>
              <a:t>ELIGIBILITY CRITERIA</a:t>
            </a:r>
          </a:p>
          <a:p>
            <a:pPr algn="just"/>
            <a:r>
              <a:rPr lang="en-US" dirty="0"/>
              <a:t>All businesses in compliance with Tourism Broad Based Black Economic Empowerment (B-BBEE) Codes of Good Practices approved by the Minister of Trade and Industries in 2015. </a:t>
            </a:r>
          </a:p>
          <a:p>
            <a:pPr algn="just"/>
            <a:r>
              <a:rPr lang="en-US" dirty="0"/>
              <a:t>Eligible categories:</a:t>
            </a:r>
          </a:p>
          <a:p>
            <a:pPr lvl="1" algn="just"/>
            <a:r>
              <a:rPr lang="en-US" dirty="0"/>
              <a:t>Accommodation establishments: Hotels, Lodges, Bed and Breakfast (B&amp;B’s), Guest Houses and Backpackers. • </a:t>
            </a:r>
          </a:p>
          <a:p>
            <a:pPr lvl="1" algn="just"/>
            <a:r>
              <a:rPr lang="en-US" dirty="0"/>
              <a:t>Hospitality and related services: Restaurants (not attached to hotels); Conference venues (not attached to hotels); Professional catering; and Attractions • </a:t>
            </a:r>
          </a:p>
          <a:p>
            <a:pPr lvl="1" algn="just"/>
            <a:r>
              <a:rPr lang="en-US" dirty="0"/>
              <a:t>Travel and related services: Tour operators; Travel agents; Tourist guiding; Car rental companies; and Coach Operators.</a:t>
            </a:r>
          </a:p>
          <a:p>
            <a:pPr algn="just"/>
            <a:endParaRPr lang="en-US" dirty="0"/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46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3E1987FB-727B-458A-A14F-312B78F9A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AB5067F-AFF3-4869-B435-687C8B817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3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A724C011-B489-4271-828F-F826B963B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68145"/>
            <a:ext cx="7886700" cy="61854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QUALIFYING CRITERIA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0AE75838-4140-4E39-B18C-A20589B7D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886691"/>
            <a:ext cx="7886700" cy="508461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All SMME’s and Exempted Micro Enterprise (EME) defined in terms of the Amended Tourism B-BBEE Sector Code, 2015. </a:t>
            </a:r>
          </a:p>
          <a:p>
            <a:pPr algn="just"/>
            <a:r>
              <a:rPr lang="en-US" dirty="0"/>
              <a:t>Registered business (CIPC) </a:t>
            </a:r>
          </a:p>
          <a:p>
            <a:pPr algn="just"/>
            <a:r>
              <a:rPr lang="en-US" dirty="0"/>
              <a:t>Tax compliant</a:t>
            </a:r>
          </a:p>
          <a:p>
            <a:pPr algn="just"/>
            <a:r>
              <a:rPr lang="en-US" dirty="0"/>
              <a:t>Compliant with the minimum wage requirements. </a:t>
            </a:r>
          </a:p>
          <a:p>
            <a:pPr algn="just"/>
            <a:r>
              <a:rPr lang="en-US" dirty="0" err="1"/>
              <a:t>UIF</a:t>
            </a:r>
            <a:r>
              <a:rPr lang="en-US" dirty="0"/>
              <a:t> Registered </a:t>
            </a:r>
          </a:p>
          <a:p>
            <a:pPr algn="just"/>
            <a:r>
              <a:rPr lang="en-US" dirty="0"/>
              <a:t>Existing tourism-specific establishment as outlined in the scope of application </a:t>
            </a:r>
          </a:p>
          <a:p>
            <a:pPr algn="just"/>
            <a:r>
              <a:rPr lang="en-US" dirty="0"/>
              <a:t>Suppliers and intermediaries are not eligible</a:t>
            </a:r>
          </a:p>
          <a:p>
            <a:pPr algn="just"/>
            <a:r>
              <a:rPr lang="en-US" dirty="0"/>
              <a:t>In business for one year financial year or more</a:t>
            </a:r>
          </a:p>
          <a:p>
            <a:pPr lvl="1"/>
            <a:r>
              <a:rPr lang="en-ZA" dirty="0"/>
              <a:t>Proof that the relief is required as a result of the impact of COVID-19.</a:t>
            </a:r>
            <a:endParaRPr lang="en-ZA" sz="1800" dirty="0"/>
          </a:p>
          <a:p>
            <a:pPr lvl="1"/>
            <a:r>
              <a:rPr lang="en-US" dirty="0"/>
              <a:t>Must submit latest statements of financial position, financial performance and cash flows.</a:t>
            </a:r>
            <a:endParaRPr lang="en-ZA" sz="1800" dirty="0"/>
          </a:p>
          <a:p>
            <a:pPr lvl="1"/>
            <a:r>
              <a:rPr lang="en-ZA" dirty="0"/>
              <a:t>Must submit 6 months bank statements.</a:t>
            </a:r>
            <a:endParaRPr lang="en-ZA" sz="1800" dirty="0"/>
          </a:p>
          <a:p>
            <a:r>
              <a:rPr lang="en-ZA" dirty="0"/>
              <a:t>Grading certificate or proof of application to be graded for accommodation establishments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60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2C1C5A05-743D-485D-92D2-C9034EC8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723133E6-BD68-42B1-BEBF-6DCFA1AC5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86E78510-75D2-4E7D-B7E9-502AF0462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60109"/>
          </a:xfrm>
        </p:spPr>
        <p:txBody>
          <a:bodyPr/>
          <a:lstStyle/>
          <a:p>
            <a:pPr algn="ctr"/>
            <a:r>
              <a:rPr lang="en-US" dirty="0" smtClean="0"/>
              <a:t>ROLES </a:t>
            </a:r>
            <a:r>
              <a:rPr lang="en-US" dirty="0"/>
              <a:t>AND RESPONSIBILITIES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="" xmlns:a16="http://schemas.microsoft.com/office/drawing/2014/main" id="{E737230B-8383-4DC9-8428-2E3C4DFC7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122219"/>
            <a:ext cx="7886700" cy="4799309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Department of Tourism: Management of applications, Pre-screening, Monitoring and evaluation.</a:t>
            </a:r>
          </a:p>
          <a:p>
            <a:pPr algn="just"/>
            <a:r>
              <a:rPr lang="en-US" dirty="0"/>
              <a:t>Panel of Experts: Evaluation and due diligence by  Experts.</a:t>
            </a:r>
          </a:p>
          <a:p>
            <a:pPr algn="just"/>
            <a:r>
              <a:rPr lang="en-US" dirty="0"/>
              <a:t>South African Tourism: Disbursement of approved grants within 7 days.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ED7D31"/>
              </a:solidFill>
              <a:ea typeface="+mj-ea"/>
              <a:cs typeface="+mj-cs"/>
            </a:endParaRPr>
          </a:p>
          <a:p>
            <a:pPr marL="0" indent="0" algn="ctr">
              <a:buNone/>
            </a:pPr>
            <a:r>
              <a:rPr lang="en-US" sz="4600" b="1" dirty="0">
                <a:solidFill>
                  <a:srgbClr val="ED7D31"/>
                </a:solidFill>
                <a:ea typeface="+mj-ea"/>
                <a:cs typeface="+mj-cs"/>
              </a:rPr>
              <a:t>IMPLEMENTATION READINESS</a:t>
            </a:r>
          </a:p>
          <a:p>
            <a:r>
              <a:rPr lang="en-US" dirty="0"/>
              <a:t>Applications Window opened on the 7</a:t>
            </a:r>
            <a:r>
              <a:rPr lang="en-US" baseline="30000" dirty="0"/>
              <a:t>th</a:t>
            </a:r>
            <a:r>
              <a:rPr lang="en-US" dirty="0"/>
              <a:t> April 2020.</a:t>
            </a:r>
            <a:endParaRPr lang="en-US" strike="sngStrike" dirty="0"/>
          </a:p>
          <a:p>
            <a:r>
              <a:rPr lang="en-US" dirty="0"/>
              <a:t>Applications Window closes 31 May 2020</a:t>
            </a:r>
          </a:p>
          <a:p>
            <a:r>
              <a:rPr lang="en-US" dirty="0"/>
              <a:t>22 April 2020 update: 3240 Applications ready for evaluation</a:t>
            </a:r>
          </a:p>
          <a:p>
            <a:r>
              <a:rPr lang="en-US" dirty="0"/>
              <a:t>500 Pre-screened.</a:t>
            </a:r>
          </a:p>
          <a:p>
            <a:r>
              <a:rPr lang="en-ZA" dirty="0"/>
              <a:t>Solidarity and </a:t>
            </a:r>
            <a:r>
              <a:rPr lang="en-ZA" dirty="0" err="1"/>
              <a:t>Afriforum</a:t>
            </a:r>
            <a:r>
              <a:rPr lang="en-ZA" dirty="0"/>
              <a:t> brought urgent applications to court on the basis that the application of B-BBEE and the Tourism Sector Code as qualifying criteria for the Fund are racially discriminatory and therefore unconstitutional.</a:t>
            </a:r>
          </a:p>
          <a:p>
            <a:r>
              <a:rPr lang="en-ZA" dirty="0"/>
              <a:t>The two cases </a:t>
            </a:r>
            <a:r>
              <a:rPr lang="en-ZA" dirty="0" smtClean="0"/>
              <a:t>were consolidated and heard </a:t>
            </a:r>
            <a:r>
              <a:rPr lang="en-ZA" dirty="0"/>
              <a:t>on 28 April 2020.</a:t>
            </a:r>
          </a:p>
          <a:p>
            <a:r>
              <a:rPr lang="en-ZA" dirty="0"/>
              <a:t>Pending court judgment, there </a:t>
            </a:r>
            <a:r>
              <a:rPr lang="en-ZA" dirty="0" smtClean="0"/>
              <a:t>no decisions </a:t>
            </a:r>
            <a:r>
              <a:rPr lang="en-ZA" dirty="0"/>
              <a:t>taken on the applications received. </a:t>
            </a:r>
            <a:endParaRPr lang="en-ZA" dirty="0" smtClean="0"/>
          </a:p>
          <a:p>
            <a:r>
              <a:rPr lang="en-ZA" dirty="0" smtClean="0"/>
              <a:t>The court decision was given on the 30</a:t>
            </a:r>
            <a:r>
              <a:rPr lang="en-ZA" baseline="30000" dirty="0" smtClean="0"/>
              <a:t>th</a:t>
            </a:r>
            <a:r>
              <a:rPr lang="en-ZA" dirty="0" smtClean="0"/>
              <a:t> April 2020 in favour of the department.</a:t>
            </a:r>
            <a:endParaRPr lang="en-ZA" dirty="0"/>
          </a:p>
          <a:p>
            <a:pPr algn="just"/>
            <a:endParaRPr lang="en-US" i="1" dirty="0">
              <a:solidFill>
                <a:srgbClr val="FF0000"/>
              </a:solidFill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48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B044853F-F66E-454C-B10E-A0B4BC871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6D60547B-C28C-4D8B-8CB3-87B5F3CD8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5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76DCDEC6-7C32-4472-8895-F81EC1648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C42076A0-8EE9-4D32-98C7-92E706B71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78" t="10404" r="11951" b="5598"/>
          <a:stretch/>
        </p:blipFill>
        <p:spPr>
          <a:xfrm>
            <a:off x="0" y="-13421"/>
            <a:ext cx="9138844" cy="549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2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35370" y="470371"/>
            <a:ext cx="3868340" cy="823912"/>
          </a:xfrm>
        </p:spPr>
        <p:txBody>
          <a:bodyPr/>
          <a:lstStyle/>
          <a:p>
            <a:r>
              <a:rPr lang="en-US" dirty="0">
                <a:solidFill>
                  <a:srgbClr val="F26500"/>
                </a:solidFill>
              </a:rPr>
              <a:t>MONITORING AND EVALUATION</a:t>
            </a:r>
            <a:endParaRPr lang="en-ZA" dirty="0">
              <a:solidFill>
                <a:srgbClr val="F265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29842" y="1393672"/>
            <a:ext cx="3868340" cy="4795991"/>
          </a:xfrm>
        </p:spPr>
        <p:txBody>
          <a:bodyPr/>
          <a:lstStyle/>
          <a:p>
            <a:r>
              <a:rPr lang="en-US" dirty="0"/>
              <a:t>The Department will monitor the utilization of granted funds in order to be sure that it is used for what it was intended for</a:t>
            </a:r>
          </a:p>
          <a:p>
            <a:r>
              <a:rPr lang="en-US" dirty="0"/>
              <a:t>Declined applications due to non-compliance, will be supported to be compliant in order to be able to access funding support in the future</a:t>
            </a:r>
          </a:p>
          <a:p>
            <a:endParaRPr lang="en-Z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27959" y="154519"/>
            <a:ext cx="3887391" cy="823912"/>
          </a:xfrm>
        </p:spPr>
        <p:txBody>
          <a:bodyPr/>
          <a:lstStyle/>
          <a:p>
            <a:r>
              <a:rPr lang="en-US" dirty="0">
                <a:solidFill>
                  <a:srgbClr val="F26500"/>
                </a:solidFill>
              </a:rPr>
              <a:t>RISK MANAGEMENT</a:t>
            </a:r>
            <a:endParaRPr lang="en-ZA" dirty="0">
              <a:solidFill>
                <a:srgbClr val="F26500"/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29150" y="1393672"/>
            <a:ext cx="3887391" cy="4795991"/>
          </a:xfrm>
        </p:spPr>
        <p:txBody>
          <a:bodyPr/>
          <a:lstStyle/>
          <a:p>
            <a:r>
              <a:rPr lang="en-US" dirty="0"/>
              <a:t>Verification of CIPC registrations and directors of companies</a:t>
            </a:r>
            <a:endParaRPr lang="en-ZA" dirty="0"/>
          </a:p>
          <a:p>
            <a:r>
              <a:rPr lang="en-US" dirty="0"/>
              <a:t>Local government validation of existence of business (e.g. accommodation and Restaurants)</a:t>
            </a:r>
          </a:p>
          <a:p>
            <a:r>
              <a:rPr lang="en-US" dirty="0"/>
              <a:t>Proof of registration in relation to the service provided, </a:t>
            </a:r>
            <a:r>
              <a:rPr lang="en-US" dirty="0" err="1"/>
              <a:t>eg</a:t>
            </a:r>
            <a:r>
              <a:rPr lang="en-US" dirty="0"/>
              <a:t> tourist guiding</a:t>
            </a:r>
          </a:p>
          <a:p>
            <a:endParaRPr lang="en-ZA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6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699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="" xmlns:a16="http://schemas.microsoft.com/office/drawing/2014/main" id="{BCC7BCC8-DB94-4B18-83CA-C1742BA36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ZA" sz="900" i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</a:t>
            </a:r>
            <a:endParaRPr lang="en-ZA" sz="900" i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AFD9301-9199-4546-A264-A9E489F11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FEAE8-3F87-4A99-BAF2-EE59B96B6E72}" type="slidenum">
              <a:rPr lang="en-ZA" sz="9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7</a:t>
            </a:fld>
            <a:endParaRPr lang="en-ZA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331AB64E-7CE0-4C3C-AEB3-557D7CEE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789580"/>
          </a:xfrm>
        </p:spPr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14548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6_PowerPoint presentation template - Natasja" id="{22987BA8-4858-45AC-8900-05AEBF4A0D74}" vid="{2A23038E-6967-4626-8262-3BA12A5D924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2016_PowerPoint presentation template - Natasja (official)</Template>
  <TotalTime>3320</TotalTime>
  <Words>501</Words>
  <Application>Microsoft Office PowerPoint</Application>
  <PresentationFormat>On-screen Show (4:3)</PresentationFormat>
  <Paragraphs>59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Office Theme</vt:lpstr>
      <vt:lpstr>TOURISM RELIEF FUND  NEDLAC  01 MAY 2020</vt:lpstr>
      <vt:lpstr>TOURISM RELIEF FUND</vt:lpstr>
      <vt:lpstr>QUALIFYING CRITERIA</vt:lpstr>
      <vt:lpstr>ROLES AND RESPONSIBILITIES</vt:lpstr>
      <vt:lpstr>PowerPoint Presentation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PKS Budget Presentation for MTEF</dc:title>
  <dc:creator>S Chettiar;N Bhengu;M Setwaba;M Ramphele;M Broderick</dc:creator>
  <cp:lastModifiedBy>Mramphele</cp:lastModifiedBy>
  <cp:revision>275</cp:revision>
  <cp:lastPrinted>2016-10-04T07:56:07Z</cp:lastPrinted>
  <dcterms:created xsi:type="dcterms:W3CDTF">2016-09-21T07:18:03Z</dcterms:created>
  <dcterms:modified xsi:type="dcterms:W3CDTF">2020-05-01T11:51:41Z</dcterms:modified>
</cp:coreProperties>
</file>